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73" r:id="rId4"/>
    <p:sldId id="272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62" r:id="rId13"/>
    <p:sldId id="268" r:id="rId14"/>
    <p:sldId id="270" r:id="rId15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g>
</file>

<file path=ppt/media/image9.jpe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676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712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762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715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74526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0004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372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87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15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140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3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5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2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36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1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07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55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0.jpeg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550" y="72081"/>
            <a:ext cx="11781267" cy="662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01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996623C-F2F7-4137-89CB-84BBE2F16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19921"/>
            <a:ext cx="3983443" cy="185543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Портрет А.С. Грибоедова,</a:t>
            </a:r>
            <a:b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принадлежавший </a:t>
            </a:r>
            <a:r>
              <a:rPr lang="ru-RU" sz="2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В.П.Всеволожскому</a:t>
            </a: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.</a:t>
            </a:r>
            <a:b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/>
            </a:r>
            <a:b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endParaRPr lang="ru-RU" sz="2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5122" name="Picture 2" descr="https://rusmir.media/files/1/upload/1210x0/15214.jpg">
            <a:extLst>
              <a:ext uri="{FF2B5EF4-FFF2-40B4-BE49-F238E27FC236}">
                <a16:creationId xmlns:a16="http://schemas.microsoft.com/office/drawing/2014/main" xmlns="" id="{2FC58118-5574-4920-B1E9-CE2817ADB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408" y="514924"/>
            <a:ext cx="4594411" cy="5353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572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A9A9C827-E633-4AE1-963B-8F71274254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50" y="748506"/>
            <a:ext cx="3810000" cy="5133975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996623C-F2F7-4137-89CB-84BBE2F16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19921"/>
            <a:ext cx="3983443" cy="1855433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А.С.Грибоедов</a:t>
            </a: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. </a:t>
            </a:r>
            <a:b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Гравюра </a:t>
            </a:r>
            <a:r>
              <a:rPr lang="ru-RU" sz="2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Н.Уткина</a:t>
            </a: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. 20 октября 1829 г.</a:t>
            </a:r>
            <a:b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endParaRPr lang="ru-RU" sz="2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829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interesnyefakty.org/wp-content/uploads/Aleksandr-Griboedov-4.jpg">
            <a:extLst>
              <a:ext uri="{FF2B5EF4-FFF2-40B4-BE49-F238E27FC236}">
                <a16:creationId xmlns:a16="http://schemas.microsoft.com/office/drawing/2014/main" xmlns="" id="{B674FBE5-ADF1-43BD-85D1-B49505E50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92" y="250750"/>
            <a:ext cx="2556183" cy="354501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://drug-gorod.ru/wp-content/uploads/2017/01/562531_griboedov-v-detstve.jpg">
            <a:extLst>
              <a:ext uri="{FF2B5EF4-FFF2-40B4-BE49-F238E27FC236}">
                <a16:creationId xmlns:a16="http://schemas.microsoft.com/office/drawing/2014/main" xmlns="" id="{144E1C6A-586D-4D07-AE16-B9A398346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7682" y="180452"/>
            <a:ext cx="2978150" cy="383818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nestoriana.files.wordpress.com/2013/04/d0b3d180d0b8d0b1d0bed0b5d0b4d0bed0b2-d0b2d0bed181d185-d0ba-d0bfd0bed180d182d180-d0bcd0bed188d0bad0bed0b2d0b0-1827-d0b3-d0b8.jpg">
            <a:extLst>
              <a:ext uri="{FF2B5EF4-FFF2-40B4-BE49-F238E27FC236}">
                <a16:creationId xmlns:a16="http://schemas.microsoft.com/office/drawing/2014/main" xmlns="" id="{9A5AA346-83E2-4A0E-8AF9-2DD3D5586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75694"/>
            <a:ext cx="3073720" cy="389512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s://rusmir.media/files/1/upload/1210x0/15214.jpg">
            <a:extLst>
              <a:ext uri="{FF2B5EF4-FFF2-40B4-BE49-F238E27FC236}">
                <a16:creationId xmlns:a16="http://schemas.microsoft.com/office/drawing/2014/main" xmlns="" id="{7A7A4774-309C-490F-B668-731461ECFC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4" t="4855" r="9647" b="14369"/>
          <a:stretch/>
        </p:blipFill>
        <p:spPr bwMode="auto">
          <a:xfrm>
            <a:off x="1278384" y="3056139"/>
            <a:ext cx="3097886" cy="367740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ttp://contragents.ru/xn--80aahc6airewm.xn--p1ai/muzfo-imaginator/images/original/6017719/6017719">
            <a:extLst>
              <a:ext uri="{FF2B5EF4-FFF2-40B4-BE49-F238E27FC236}">
                <a16:creationId xmlns:a16="http://schemas.microsoft.com/office/drawing/2014/main" xmlns="" id="{3354549A-7265-4F24-98BF-1FE9BA9DB4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28"/>
          <a:stretch/>
        </p:blipFill>
        <p:spPr bwMode="auto">
          <a:xfrm>
            <a:off x="4500977" y="3056139"/>
            <a:ext cx="3355191" cy="3429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91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img-fotki.yandex.ru/get/66659/19735401.fb/0_95e2b_eb2e7efb_XXXL.jpg">
            <a:extLst>
              <a:ext uri="{FF2B5EF4-FFF2-40B4-BE49-F238E27FC236}">
                <a16:creationId xmlns:a16="http://schemas.microsoft.com/office/drawing/2014/main" xmlns="" id="{A5746D22-7A71-4517-B956-148812BBE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322" y="363661"/>
            <a:ext cx="4440484" cy="6130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xmlns="" id="{0F74A377-F38E-47D3-B880-3E54A951A7F7}"/>
              </a:ext>
            </a:extLst>
          </p:cNvPr>
          <p:cNvSpPr/>
          <p:nvPr/>
        </p:nvSpPr>
        <p:spPr>
          <a:xfrm>
            <a:off x="5320974" y="1674674"/>
            <a:ext cx="502252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Ни́на</a:t>
            </a:r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ru-RU" sz="3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Алекса́ндровна</a:t>
            </a:r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ru-RU" sz="3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Чавчава́дзе</a:t>
            </a:r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/>
            </a:r>
            <a:b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(1812-1857)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9107BC52-530D-4651-9DAA-1DEEFFE64D68}"/>
              </a:ext>
            </a:extLst>
          </p:cNvPr>
          <p:cNvSpPr/>
          <p:nvPr/>
        </p:nvSpPr>
        <p:spPr>
          <a:xfrm>
            <a:off x="5320974" y="4103677"/>
            <a:ext cx="508690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Грузинская аристократка, дочь поэта и общественного деятеля князя Александра Чавчавадзе и княжны </a:t>
            </a:r>
            <a:r>
              <a:rPr lang="ru-RU" sz="2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Саломеи</a:t>
            </a: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Ивановны Орбелиани.</a:t>
            </a:r>
          </a:p>
        </p:txBody>
      </p:sp>
    </p:spTree>
    <p:extLst>
      <p:ext uri="{BB962C8B-B14F-4D97-AF65-F5344CB8AC3E}">
        <p14:creationId xmlns:p14="http://schemas.microsoft.com/office/powerpoint/2010/main" val="375992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img-fotki.yandex.ru/get/66659/19735401.fb/0_95e2b_eb2e7efb_XXXL.jpg">
            <a:extLst>
              <a:ext uri="{FF2B5EF4-FFF2-40B4-BE49-F238E27FC236}">
                <a16:creationId xmlns:a16="http://schemas.microsoft.com/office/drawing/2014/main" xmlns="" id="{A5746D22-7A71-4517-B956-148812BBE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322" y="363661"/>
            <a:ext cx="4440484" cy="6130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xmlns="" id="{0F74A377-F38E-47D3-B880-3E54A951A7F7}"/>
              </a:ext>
            </a:extLst>
          </p:cNvPr>
          <p:cNvSpPr/>
          <p:nvPr/>
        </p:nvSpPr>
        <p:spPr>
          <a:xfrm>
            <a:off x="5320974" y="1674674"/>
            <a:ext cx="502252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Ни́на</a:t>
            </a:r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ru-RU" sz="3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Алекса́ндровна</a:t>
            </a:r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ru-RU" sz="3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Чавчава́дзе</a:t>
            </a:r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/>
            </a:r>
            <a:b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(1812-1857)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9107BC52-530D-4651-9DAA-1DEEFFE64D68}"/>
              </a:ext>
            </a:extLst>
          </p:cNvPr>
          <p:cNvSpPr/>
          <p:nvPr/>
        </p:nvSpPr>
        <p:spPr>
          <a:xfrm>
            <a:off x="5320974" y="4103677"/>
            <a:ext cx="50869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«Ум и дела твои бессмертны в памяти русской, но для чего пережила тебя любовь моя?»	</a:t>
            </a:r>
          </a:p>
        </p:txBody>
      </p:sp>
    </p:spTree>
    <p:extLst>
      <p:ext uri="{BB962C8B-B14F-4D97-AF65-F5344CB8AC3E}">
        <p14:creationId xmlns:p14="http://schemas.microsoft.com/office/powerpoint/2010/main" val="305584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portal-kultura.ru/upload/medialibrary/134/05-akvar_port_raboty_i.i.bermileeva_1855_bib-ka_mosk_gos_un-ta.jpg">
            <a:extLst>
              <a:ext uri="{FF2B5EF4-FFF2-40B4-BE49-F238E27FC236}">
                <a16:creationId xmlns:a16="http://schemas.microsoft.com/office/drawing/2014/main" xmlns="" id="{78B6CBF0-0561-49B5-9A6A-4A1AD9F311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"/>
          <a:stretch/>
        </p:blipFill>
        <p:spPr bwMode="auto">
          <a:xfrm>
            <a:off x="1282662" y="321064"/>
            <a:ext cx="2620549" cy="298845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interesnyefakty.org/wp-content/uploads/Biografiya-ZHukovskogo-1.jpg">
            <a:extLst>
              <a:ext uri="{FF2B5EF4-FFF2-40B4-BE49-F238E27FC236}">
                <a16:creationId xmlns:a16="http://schemas.microsoft.com/office/drawing/2014/main" xmlns="" id="{EE700EEA-4181-4B37-98D0-B8F5CFB3D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350" y="3645056"/>
            <a:ext cx="2182715" cy="315996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://interesnyefakty.org/wp-content/uploads/Aleksandr-Griboedov-4.jpg">
            <a:extLst>
              <a:ext uri="{FF2B5EF4-FFF2-40B4-BE49-F238E27FC236}">
                <a16:creationId xmlns:a16="http://schemas.microsoft.com/office/drawing/2014/main" xmlns="" id="{D9DE4D08-1131-49D2-8ADA-CF688D1B4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2298" y="3645056"/>
            <a:ext cx="2182716" cy="302707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16F8A4FC-EFB7-4DE8-825D-7D5701FD9B8E}"/>
              </a:ext>
            </a:extLst>
          </p:cNvPr>
          <p:cNvGrpSpPr/>
          <p:nvPr/>
        </p:nvGrpSpPr>
        <p:grpSpPr>
          <a:xfrm>
            <a:off x="481470" y="2396934"/>
            <a:ext cx="4367813" cy="1154097"/>
            <a:chOff x="550414" y="1988610"/>
            <a:chExt cx="4367813" cy="1154097"/>
          </a:xfrm>
        </p:grpSpPr>
        <p:sp>
          <p:nvSpPr>
            <p:cNvPr id="2" name="Лента: изогнутая и наклоненная вниз 1">
              <a:extLst>
                <a:ext uri="{FF2B5EF4-FFF2-40B4-BE49-F238E27FC236}">
                  <a16:creationId xmlns:a16="http://schemas.microsoft.com/office/drawing/2014/main" xmlns="" id="{65C61FAC-B3E6-44B1-8EDD-185C6838F33F}"/>
                </a:ext>
              </a:extLst>
            </p:cNvPr>
            <p:cNvSpPr/>
            <p:nvPr/>
          </p:nvSpPr>
          <p:spPr>
            <a:xfrm>
              <a:off x="550414" y="1988610"/>
              <a:ext cx="4367813" cy="1154097"/>
            </a:xfrm>
            <a:prstGeom prst="ellipseRibb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9CD96326-467E-4F61-9C06-61FCEC3D0957}"/>
                </a:ext>
              </a:extLst>
            </p:cNvPr>
            <p:cNvSpPr txBox="1"/>
            <p:nvPr/>
          </p:nvSpPr>
          <p:spPr>
            <a:xfrm>
              <a:off x="1611294" y="2441359"/>
              <a:ext cx="22460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КЛАССИЦИЗМ</a:t>
              </a:r>
            </a:p>
          </p:txBody>
        </p:sp>
      </p:grpSp>
      <p:sp>
        <p:nvSpPr>
          <p:cNvPr id="4" name="Лента: изогнутая и наклоненная вниз 3">
            <a:extLst>
              <a:ext uri="{FF2B5EF4-FFF2-40B4-BE49-F238E27FC236}">
                <a16:creationId xmlns:a16="http://schemas.microsoft.com/office/drawing/2014/main" xmlns="" id="{E320407B-5630-4DF1-A388-40D7A33E0453}"/>
              </a:ext>
            </a:extLst>
          </p:cNvPr>
          <p:cNvSpPr/>
          <p:nvPr/>
        </p:nvSpPr>
        <p:spPr>
          <a:xfrm>
            <a:off x="5929397" y="5650922"/>
            <a:ext cx="4367813" cy="1154097"/>
          </a:xfrm>
          <a:prstGeom prst="ellipseRibb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0CE808B-89D1-4808-97C5-7D2C460C7CBF}"/>
              </a:ext>
            </a:extLst>
          </p:cNvPr>
          <p:cNvSpPr txBox="1"/>
          <p:nvPr/>
        </p:nvSpPr>
        <p:spPr>
          <a:xfrm>
            <a:off x="6971043" y="6075271"/>
            <a:ext cx="2246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РЕАЛИЗМ</a:t>
            </a:r>
          </a:p>
        </p:txBody>
      </p:sp>
      <p:sp>
        <p:nvSpPr>
          <p:cNvPr id="6" name="Лента: изогнутая и наклоненная вниз 5">
            <a:extLst>
              <a:ext uri="{FF2B5EF4-FFF2-40B4-BE49-F238E27FC236}">
                <a16:creationId xmlns:a16="http://schemas.microsoft.com/office/drawing/2014/main" xmlns="" id="{C0C03E04-1FC9-4114-9648-0268BC5347C8}"/>
              </a:ext>
            </a:extLst>
          </p:cNvPr>
          <p:cNvSpPr/>
          <p:nvPr/>
        </p:nvSpPr>
        <p:spPr>
          <a:xfrm>
            <a:off x="481470" y="5650922"/>
            <a:ext cx="4367813" cy="1154097"/>
          </a:xfrm>
          <a:prstGeom prst="ellipseRibb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91B84D0-0FA6-42BF-972E-D2F929133EB7}"/>
              </a:ext>
            </a:extLst>
          </p:cNvPr>
          <p:cNvSpPr txBox="1"/>
          <p:nvPr/>
        </p:nvSpPr>
        <p:spPr>
          <a:xfrm>
            <a:off x="1542350" y="6075271"/>
            <a:ext cx="2246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РОМАНТИЗМ</a:t>
            </a:r>
          </a:p>
        </p:txBody>
      </p:sp>
      <p:pic>
        <p:nvPicPr>
          <p:cNvPr id="2052" name="Picture 4" descr="http://pouchkin.com/uploads/2016/08/Karamzin.png">
            <a:extLst>
              <a:ext uri="{FF2B5EF4-FFF2-40B4-BE49-F238E27FC236}">
                <a16:creationId xmlns:a16="http://schemas.microsoft.com/office/drawing/2014/main" xmlns="" id="{6327DF3F-6C99-4856-B4FD-8070385566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365"/>
          <a:stretch/>
        </p:blipFill>
        <p:spPr bwMode="auto">
          <a:xfrm>
            <a:off x="6862031" y="16693"/>
            <a:ext cx="2464079" cy="333273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Лента: изогнутая и наклоненная вниз 7">
            <a:extLst>
              <a:ext uri="{FF2B5EF4-FFF2-40B4-BE49-F238E27FC236}">
                <a16:creationId xmlns:a16="http://schemas.microsoft.com/office/drawing/2014/main" xmlns="" id="{71CAEC13-BAA3-4C47-ABDB-684000D091B2}"/>
              </a:ext>
            </a:extLst>
          </p:cNvPr>
          <p:cNvSpPr/>
          <p:nvPr/>
        </p:nvSpPr>
        <p:spPr>
          <a:xfrm>
            <a:off x="5910163" y="2396934"/>
            <a:ext cx="4367813" cy="1154097"/>
          </a:xfrm>
          <a:prstGeom prst="ellipseRibb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AC84C3D-C9D5-41CA-84EB-D5377B2BCFB1}"/>
              </a:ext>
            </a:extLst>
          </p:cNvPr>
          <p:cNvSpPr txBox="1"/>
          <p:nvPr/>
        </p:nvSpPr>
        <p:spPr>
          <a:xfrm>
            <a:off x="6649376" y="2887763"/>
            <a:ext cx="31885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СЕНТИМЕНТАЛИЗМ</a:t>
            </a:r>
          </a:p>
        </p:txBody>
      </p:sp>
      <p:pic>
        <p:nvPicPr>
          <p:cNvPr id="11" name="bd51fd6298e16224388e7a36fad4b22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899044" y="5562890"/>
            <a:ext cx="1242129" cy="124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4416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6964" y="2130830"/>
            <a:ext cx="8092592" cy="111113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7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Реализм – </a:t>
            </a:r>
            <a:br>
              <a:rPr lang="ru-RU" sz="7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r>
              <a:rPr lang="ru-RU" sz="53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направление</a:t>
            </a:r>
            <a:r>
              <a:rPr lang="ru-RU" sz="67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ru-RU" sz="53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в искусстве XIX века</a:t>
            </a:r>
            <a:r>
              <a:rPr lang="ru-RU" sz="67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.</a:t>
            </a:r>
            <a:br>
              <a:rPr lang="ru-RU" sz="67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endParaRPr lang="ru-RU" sz="67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4" name="Текст 2"/>
          <p:cNvSpPr txBox="1">
            <a:spLocks/>
          </p:cNvSpPr>
          <p:nvPr/>
        </p:nvSpPr>
        <p:spPr>
          <a:xfrm>
            <a:off x="989062" y="3782289"/>
            <a:ext cx="7768396" cy="2443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2800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Представители в русской литературе: А.С. Пушкин, Л.Н. Толстой, </a:t>
            </a:r>
            <a:br>
              <a:rPr lang="ru-RU" sz="2800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ru-RU" sz="2800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Ф.М. Достоевский, А.П. Чехов.</a:t>
            </a:r>
            <a:endParaRPr lang="ru-RU" sz="2800" b="1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2374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092592" cy="111113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7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Реализм</a:t>
            </a:r>
            <a:endParaRPr lang="ru-RU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77335" y="2046319"/>
            <a:ext cx="9622134" cy="906086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b="1" u="sng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объективизм в изображении </a:t>
            </a:r>
            <a: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жизни.</a:t>
            </a:r>
            <a:r>
              <a:rPr lang="ru-RU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ru-RU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ru-RU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(это </a:t>
            </a:r>
            <a:r>
              <a:rPr lang="ru-RU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не значит, что текст является «сколком» с действительности. </a:t>
            </a:r>
            <a:br>
              <a:rPr lang="ru-RU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ru-RU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Это </a:t>
            </a:r>
            <a:r>
              <a:rPr lang="ru-RU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авторское видение действительности, которую он описывает</a:t>
            </a:r>
            <a:r>
              <a:rPr lang="ru-RU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</a:t>
            </a:r>
            <a:endParaRPr lang="ru-RU" b="1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Текст 2"/>
          <p:cNvSpPr txBox="1">
            <a:spLocks/>
          </p:cNvSpPr>
          <p:nvPr/>
        </p:nvSpPr>
        <p:spPr>
          <a:xfrm>
            <a:off x="677335" y="3028605"/>
            <a:ext cx="9622134" cy="906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endParaRPr lang="ru-RU" sz="1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Текст 2"/>
          <p:cNvSpPr txBox="1">
            <a:spLocks/>
          </p:cNvSpPr>
          <p:nvPr/>
        </p:nvSpPr>
        <p:spPr>
          <a:xfrm>
            <a:off x="677335" y="2766756"/>
            <a:ext cx="9622134" cy="906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b="1" u="sng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типические характеры при несомненной индивидуальности </a:t>
            </a:r>
            <a: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героев.</a:t>
            </a:r>
            <a:endParaRPr lang="ru-RU" b="1" u="sng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Текст 2"/>
          <p:cNvSpPr txBox="1">
            <a:spLocks/>
          </p:cNvSpPr>
          <p:nvPr/>
        </p:nvSpPr>
        <p:spPr>
          <a:xfrm>
            <a:off x="677335" y="3557848"/>
            <a:ext cx="9622134" cy="906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b="1" u="sng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типические ситуации и </a:t>
            </a:r>
            <a: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конфликты.</a:t>
            </a:r>
            <a:b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ru-RU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(наиболее </a:t>
            </a:r>
            <a:r>
              <a:rPr lang="ru-RU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распространенные – конфликт лишнего человека и общества, маленького человека и общества и т.п</a:t>
            </a:r>
            <a:r>
              <a:rPr lang="ru-RU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.)</a:t>
            </a:r>
            <a:endParaRPr lang="ru-RU" b="1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Текст 2"/>
          <p:cNvSpPr txBox="1">
            <a:spLocks/>
          </p:cNvSpPr>
          <p:nvPr/>
        </p:nvSpPr>
        <p:spPr>
          <a:xfrm>
            <a:off x="677335" y="4662054"/>
            <a:ext cx="9622134" cy="906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b="1" u="sng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обыденная и повседневная жизнь </a:t>
            </a:r>
            <a: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героев.</a:t>
            </a:r>
            <a:b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ru-RU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герой </a:t>
            </a:r>
            <a:r>
              <a:rPr lang="ru-RU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– не выдающаяся личность, как в романтизме, а тот, кто узнаваем читателями как, например, их </a:t>
            </a:r>
            <a:r>
              <a:rPr lang="ru-RU" b="1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современник</a:t>
            </a:r>
            <a: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endParaRPr lang="ru-RU" b="1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Текст 2"/>
          <p:cNvSpPr txBox="1">
            <a:spLocks/>
          </p:cNvSpPr>
          <p:nvPr/>
        </p:nvSpPr>
        <p:spPr>
          <a:xfrm>
            <a:off x="677335" y="5393573"/>
            <a:ext cx="9622134" cy="906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Основные жанры: рассказ, повесть, роман.</a:t>
            </a:r>
            <a:br>
              <a:rPr lang="ru-RU" b="1" u="sng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endParaRPr lang="ru-RU" b="1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1205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  <p:bldP spid="10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interesnyefakty.org/wp-content/uploads/Aleksandr-Griboedov-4.jpg">
            <a:extLst>
              <a:ext uri="{FF2B5EF4-FFF2-40B4-BE49-F238E27FC236}">
                <a16:creationId xmlns:a16="http://schemas.microsoft.com/office/drawing/2014/main" xmlns="" id="{CCDCDFC6-C69F-416D-9B24-14B4AC235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937" y="594768"/>
            <a:ext cx="3914467" cy="5428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xmlns="" id="{0D33715C-A2AB-4704-A5D0-CDD0990B08AF}"/>
              </a:ext>
            </a:extLst>
          </p:cNvPr>
          <p:cNvSpPr/>
          <p:nvPr/>
        </p:nvSpPr>
        <p:spPr>
          <a:xfrm>
            <a:off x="3986075" y="1631254"/>
            <a:ext cx="622324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  <a:latin typeface="Times New Roman" panose="02020603050405020304" pitchFamily="18" charset="0"/>
              </a:rPr>
              <a:t>Жизнь и творчество </a:t>
            </a:r>
          </a:p>
          <a:p>
            <a:pPr algn="ctr"/>
            <a:r>
              <a:rPr lang="ru-RU" sz="4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  <a:latin typeface="Times New Roman" panose="02020603050405020304" pitchFamily="18" charset="0"/>
              </a:rPr>
              <a:t>Александра Сергеевича Грибоедова</a:t>
            </a:r>
            <a:endParaRPr lang="ru-RU" sz="40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4402F83-A672-439F-BEF5-67BFE53F2377}"/>
              </a:ext>
            </a:extLst>
          </p:cNvPr>
          <p:cNvSpPr txBox="1"/>
          <p:nvPr/>
        </p:nvSpPr>
        <p:spPr>
          <a:xfrm>
            <a:off x="5250077" y="5049283"/>
            <a:ext cx="36952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1795 (?) -1829</a:t>
            </a:r>
          </a:p>
        </p:txBody>
      </p:sp>
    </p:spTree>
    <p:extLst>
      <p:ext uri="{BB962C8B-B14F-4D97-AF65-F5344CB8AC3E}">
        <p14:creationId xmlns:p14="http://schemas.microsoft.com/office/powerpoint/2010/main" val="380782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8553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8920496B-29CD-466C-B4B3-ABFD9157BD2E}"/>
              </a:ext>
            </a:extLst>
          </p:cNvPr>
          <p:cNvSpPr/>
          <p:nvPr/>
        </p:nvSpPr>
        <p:spPr>
          <a:xfrm>
            <a:off x="781235" y="1326719"/>
            <a:ext cx="766142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3600" i="1" dirty="0"/>
              <a:t>Vous ne connaissez pas ces gens-là: vous verrez qu’il faudra jouer des couteaux</a:t>
            </a:r>
            <a:r>
              <a:rPr lang="ru-RU" sz="3600" i="1" dirty="0"/>
              <a:t>*</a:t>
            </a:r>
            <a:r>
              <a:rPr lang="ru-RU" sz="3600" dirty="0"/>
              <a:t/>
            </a:r>
            <a:br>
              <a:rPr lang="ru-RU" sz="3600" dirty="0"/>
            </a:br>
            <a:endParaRPr lang="ru-RU" sz="3600" dirty="0"/>
          </a:p>
          <a:p>
            <a:pPr algn="ctr"/>
            <a:r>
              <a:rPr lang="ru-RU" sz="3600" dirty="0"/>
              <a:t>Вы ещё не знаете этих людей: вы увидите, что дело дойдёт до ножей.</a:t>
            </a:r>
          </a:p>
        </p:txBody>
      </p:sp>
    </p:spTree>
    <p:extLst>
      <p:ext uri="{BB962C8B-B14F-4D97-AF65-F5344CB8AC3E}">
        <p14:creationId xmlns:p14="http://schemas.microsoft.com/office/powerpoint/2010/main" val="164053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996623C-F2F7-4137-89CB-84BBE2F16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19921"/>
            <a:ext cx="3983443" cy="1855433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Портрет </a:t>
            </a:r>
            <a:r>
              <a:rPr lang="ru-RU" sz="2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А.С.Грибоедова</a:t>
            </a: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b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в годы военной службы.</a:t>
            </a:r>
            <a:b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Работа неизвестного художника.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xmlns="" id="{B254D771-F1ED-4DE7-BE32-4112580784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956" y="514350"/>
            <a:ext cx="4289175" cy="5527675"/>
          </a:xfrm>
        </p:spPr>
      </p:pic>
    </p:spTree>
    <p:extLst>
      <p:ext uri="{BB962C8B-B14F-4D97-AF65-F5344CB8AC3E}">
        <p14:creationId xmlns:p14="http://schemas.microsoft.com/office/powerpoint/2010/main" val="3891507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996623C-F2F7-4137-89CB-84BBE2F16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19921"/>
            <a:ext cx="3983443" cy="185543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А.С.Грибоедов</a:t>
            </a: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. Акварельный портрет академика живописи художника </a:t>
            </a:r>
            <a:r>
              <a:rPr lang="ru-RU" sz="2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В.И.Мошкова</a:t>
            </a:r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. 1827</a:t>
            </a:r>
            <a:b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endParaRPr lang="ru-RU" sz="2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6146" name="Picture 2" descr="http://literatura5.narod.ru/griboedov_1827_1.jpg">
            <a:extLst>
              <a:ext uri="{FF2B5EF4-FFF2-40B4-BE49-F238E27FC236}">
                <a16:creationId xmlns:a16="http://schemas.microsoft.com/office/drawing/2014/main" xmlns="" id="{0E3175D2-CE26-4BDF-B8D0-369BEF891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9722" y="719110"/>
            <a:ext cx="4669486" cy="503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9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ca111636423dab5499c51d48dec2a6663e4d4d"/>
</p:tagLst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853</TotalTime>
  <Words>137</Words>
  <Application>Microsoft Office PowerPoint</Application>
  <PresentationFormat>Широкоэкранный</PresentationFormat>
  <Paragraphs>27</Paragraphs>
  <Slides>14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Times New Roman</vt:lpstr>
      <vt:lpstr>Trebuchet MS</vt:lpstr>
      <vt:lpstr>Wingdings</vt:lpstr>
      <vt:lpstr>Wingdings 3</vt:lpstr>
      <vt:lpstr>Аспект</vt:lpstr>
      <vt:lpstr>Презентация PowerPoint</vt:lpstr>
      <vt:lpstr>Презентация PowerPoint</vt:lpstr>
      <vt:lpstr>Реализм –  направление в искусстве XIX века. </vt:lpstr>
      <vt:lpstr>Реализм</vt:lpstr>
      <vt:lpstr>Презентация PowerPoint</vt:lpstr>
      <vt:lpstr>Презентация PowerPoint</vt:lpstr>
      <vt:lpstr>Презентация PowerPoint</vt:lpstr>
      <vt:lpstr>Портрет А.С.Грибоедова  в годы военной службы.  Работа неизвестного художника.</vt:lpstr>
      <vt:lpstr>А.С.Грибоедов. Акварельный портрет академика живописи художника В.И.Мошкова. 1827 </vt:lpstr>
      <vt:lpstr>Портрет А.С. Грибоедова, принадлежавший В.П.Всеволожскому.  </vt:lpstr>
      <vt:lpstr>А.С.Грибоедов.  Гравюра Н.Уткина. 20 октября 1829 г. 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ASUS</dc:creator>
  <cp:lastModifiedBy>Max Martinov</cp:lastModifiedBy>
  <cp:revision>22</cp:revision>
  <dcterms:created xsi:type="dcterms:W3CDTF">2018-11-27T10:36:32Z</dcterms:created>
  <dcterms:modified xsi:type="dcterms:W3CDTF">2018-12-23T16:55:45Z</dcterms:modified>
</cp:coreProperties>
</file>

<file path=docProps/thumbnail.jpeg>
</file>